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23"/>
  </p:handoutMasterIdLst>
  <p:sldIdLst>
    <p:sldId id="256" r:id="rId4"/>
    <p:sldId id="257" r:id="rId6"/>
    <p:sldId id="293" r:id="rId7"/>
    <p:sldId id="294" r:id="rId8"/>
    <p:sldId id="258" r:id="rId9"/>
    <p:sldId id="263" r:id="rId10"/>
    <p:sldId id="282" r:id="rId11"/>
    <p:sldId id="281" r:id="rId12"/>
    <p:sldId id="283" r:id="rId13"/>
    <p:sldId id="284" r:id="rId14"/>
    <p:sldId id="287" r:id="rId15"/>
    <p:sldId id="286" r:id="rId16"/>
    <p:sldId id="285" r:id="rId17"/>
    <p:sldId id="288" r:id="rId18"/>
    <p:sldId id="289" r:id="rId19"/>
    <p:sldId id="291" r:id="rId20"/>
    <p:sldId id="262" r:id="rId21"/>
    <p:sldId id="264" r:id="rId22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 autoAdjust="0"/>
    <p:restoredTop sz="76176"/>
  </p:normalViewPr>
  <p:slideViewPr>
    <p:cSldViewPr snapToGrid="0" snapToObjects="1">
      <p:cViewPr>
        <p:scale>
          <a:sx n="83" d="100"/>
          <a:sy n="83" d="100"/>
        </p:scale>
        <p:origin x="9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1516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B447A-5A6D-4A9A-A59D-CE77CCEAB2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53FE-F829-44C6-9AED-E3E2C4C868D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4185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" name="等腰三角形 3"/>
          <p:cNvSpPr/>
          <p:nvPr userDrawn="1"/>
        </p:nvSpPr>
        <p:spPr>
          <a:xfrm rot="20054643" flipH="1" flipV="1">
            <a:off x="-857470" y="2915600"/>
            <a:ext cx="14747829" cy="5763608"/>
          </a:xfrm>
          <a:prstGeom prst="triangle">
            <a:avLst>
              <a:gd name="adj" fmla="val 71782"/>
            </a:avLst>
          </a:prstGeom>
          <a:solidFill>
            <a:srgbClr val="FFFFFF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60896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20054643" flipH="1" flipV="1">
            <a:off x="-545413" y="2999302"/>
            <a:ext cx="14747829" cy="5763608"/>
          </a:xfrm>
          <a:prstGeom prst="triangle">
            <a:avLst>
              <a:gd name="adj" fmla="val 71782"/>
            </a:avLst>
          </a:prstGeom>
          <a:solidFill>
            <a:srgbClr val="FFFFFF">
              <a:alpha val="2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5" tIns="60957" rIns="121915" bIns="60957" rtlCol="0" anchor="ctr"/>
          <a:lstStyle/>
          <a:p>
            <a:pPr algn="ctr" defTabSz="60896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5552558" y="3646449"/>
            <a:ext cx="6009007" cy="2024138"/>
          </a:xfrm>
          <a:prstGeom prst="rect">
            <a:avLst/>
          </a:prstGeom>
          <a:noFill/>
        </p:spPr>
        <p:txBody>
          <a:bodyPr wrap="none" lIns="121915" tIns="60957" rIns="121915" bIns="60957" rtlCol="0">
            <a:spAutoFit/>
          </a:bodyPr>
          <a:lstStyle>
            <a:lvl1pPr marL="0" indent="0">
              <a:buNone/>
              <a:defRPr kumimoji="1" lang="zh-CN" altLang="en-US" sz="7200" b="1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defTabSz="608965">
              <a:lnSpc>
                <a:spcPct val="8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POWERPOINT</a:t>
            </a:r>
            <a:endParaRPr kumimoji="1" lang="en-US" altLang="zh-CN" sz="7200" b="1" dirty="0">
              <a:solidFill>
                <a:schemeClr val="bg1"/>
              </a:solidFill>
            </a:endParaRPr>
          </a:p>
          <a:p>
            <a:pPr defTabSz="608965">
              <a:lnSpc>
                <a:spcPct val="8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TEMPLATE</a:t>
            </a:r>
            <a:endParaRPr kumimoji="1"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 hasCustomPrompt="1"/>
          </p:nvPr>
        </p:nvSpPr>
        <p:spPr>
          <a:xfrm>
            <a:off x="5552558" y="5681699"/>
            <a:ext cx="6009007" cy="41857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lvl1pPr marL="0" marR="0" indent="0" algn="l" defTabSz="608965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2200" b="1" dirty="0">
                <a:solidFill>
                  <a:schemeClr val="bg1"/>
                </a:solidFill>
              </a:defRPr>
            </a:lvl1pPr>
          </a:lstStyle>
          <a:p>
            <a:pPr defTabSz="608965">
              <a:lnSpc>
                <a:spcPct val="8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DESIGNED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BY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OfficePLUS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文本占位符 30"/>
          <p:cNvSpPr>
            <a:spLocks noGrp="1"/>
          </p:cNvSpPr>
          <p:nvPr>
            <p:ph type="body" sz="quarter" idx="12" hasCustomPrompt="1"/>
          </p:nvPr>
        </p:nvSpPr>
        <p:spPr>
          <a:xfrm>
            <a:off x="8031408" y="523967"/>
            <a:ext cx="3530157" cy="418570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lvl1pPr marL="0" marR="0" indent="0" algn="ctr" defTabSz="608965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2200" b="0" dirty="0">
                <a:solidFill>
                  <a:schemeClr val="bg1"/>
                </a:solidFill>
              </a:defRPr>
            </a:lvl1pPr>
          </a:lstStyle>
          <a:p>
            <a:pPr defTabSz="608965">
              <a:lnSpc>
                <a:spcPct val="8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</a:rPr>
              <a:t>COMPANY  |  LOGO</a:t>
            </a:r>
            <a:endParaRPr kumimoji="1"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715352" y="0"/>
            <a:ext cx="8476647" cy="6858000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>
            <a:off x="2247900" y="0"/>
            <a:ext cx="7429500" cy="6858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 rot="18799330">
            <a:off x="1548954" y="1401983"/>
            <a:ext cx="4552950" cy="455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902713" y="5261328"/>
            <a:ext cx="3046678" cy="1620658"/>
          </a:xfrm>
          <a:prstGeom prst="triangle">
            <a:avLst>
              <a:gd name="adj" fmla="val 4285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10800000">
            <a:off x="0" y="-1"/>
            <a:ext cx="1645920" cy="226489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defRPr>
            </a:lvl1pPr>
          </a:lstStyle>
          <a:p>
            <a:pPr defTabSz="456565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6565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点击此处添加副标题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>
            <a:off x="0" y="0"/>
            <a:ext cx="6965950" cy="6858000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defRPr>
            </a:lvl1pPr>
          </a:lstStyle>
          <a:p>
            <a:pPr defTabSz="456565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6565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点击此处添加副标题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 flipH="1">
            <a:off x="4561647" y="-76200"/>
            <a:ext cx="3991805" cy="70612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 rot="1738231">
            <a:off x="6906759" y="-809537"/>
            <a:ext cx="5189648" cy="9637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defRPr>
            </a:lvl1pPr>
          </a:lstStyle>
          <a:p>
            <a:pPr defTabSz="456565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6565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点击此处添加副标题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6907040">
            <a:off x="594050" y="1644416"/>
            <a:ext cx="5459838" cy="8752443"/>
          </a:xfrm>
          <a:prstGeom prst="triangle">
            <a:avLst>
              <a:gd name="adj" fmla="val 676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 userDrawn="1"/>
        </p:nvSpPr>
        <p:spPr>
          <a:xfrm rot="5400000">
            <a:off x="180975" y="-352425"/>
            <a:ext cx="3657600" cy="4019550"/>
          </a:xfrm>
          <a:prstGeom prst="triangle">
            <a:avLst>
              <a:gd name="adj" fmla="val 5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bg1"/>
                </a:solidFill>
                <a:latin typeface="Century Gothic" panose="020B0502020202020204"/>
                <a:ea typeface="微软雅黑" panose="020B0503020204020204" pitchFamily="34" charset="-122"/>
              </a:defRPr>
            </a:lvl1pPr>
          </a:lstStyle>
          <a:p>
            <a:pPr defTabSz="456565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6565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点击此处添加副标题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01845" y="396878"/>
            <a:ext cx="4000500" cy="73557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kumimoji="1"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defRPr>
            </a:lvl1pPr>
          </a:lstStyle>
          <a:p>
            <a:pPr defTabSz="456565">
              <a:lnSpc>
                <a:spcPct val="110000"/>
              </a:lnSpc>
            </a:pP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</a:rPr>
              <a:t>MORE THAN TEMPLATE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6565">
              <a:lnSpc>
                <a:spcPct val="110000"/>
              </a:lnSpc>
            </a:pPr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点击此处添加副标题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659461" y="3646449"/>
            <a:ext cx="5118058" cy="2467336"/>
          </a:xfrm>
        </p:spPr>
        <p:txBody>
          <a:bodyPr/>
          <a:lstStyle/>
          <a:p>
            <a:pPr marL="179705">
              <a:lnSpc>
                <a:spcPct val="100000"/>
              </a:lnSpc>
            </a:pPr>
            <a:r>
              <a:rPr lang="en-US" altLang="zh-CN" dirty="0" err="1" smtClean="0">
                <a:cs typeface="+mn-ea"/>
                <a:sym typeface="+mn-lt"/>
              </a:rPr>
              <a:t>Ress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 smtClean="0">
                <a:cs typeface="+mn-ea"/>
                <a:sym typeface="+mn-lt"/>
              </a:rPr>
              <a:t>VR</a:t>
            </a:r>
            <a:endParaRPr lang="zh-CN" altLang="en-US" dirty="0">
              <a:cs typeface="+mn-ea"/>
              <a:sym typeface="+mn-lt"/>
            </a:endParaRPr>
          </a:p>
          <a:p>
            <a:pPr marL="179705">
              <a:lnSpc>
                <a:spcPct val="100000"/>
              </a:lnSpc>
            </a:pPr>
            <a:r>
              <a:rPr lang="en-US" altLang="zh-CN" dirty="0" smtClean="0">
                <a:cs typeface="+mn-ea"/>
                <a:sym typeface="+mn-lt"/>
              </a:rPr>
              <a:t>Credential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23556" y="170478"/>
            <a:ext cx="1255793" cy="1255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Show3-VW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新迈腾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45" y="2301927"/>
            <a:ext cx="3556000" cy="3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148380" y="1"/>
            <a:ext cx="804362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Show4-FOHL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4194875" y="0"/>
            <a:ext cx="799712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5" y="2257700"/>
            <a:ext cx="3556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Show5-Unilever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4878955" y="0"/>
            <a:ext cx="7313046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5" y="2239936"/>
            <a:ext cx="35560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Show6-VR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样板间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45" y="2146946"/>
            <a:ext cx="3556000" cy="355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618494" y="0"/>
            <a:ext cx="757867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Show7-SNH48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2344" y="0"/>
            <a:ext cx="778965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5" y="2191833"/>
            <a:ext cx="3556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Show8-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沪江</a:t>
            </a: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英语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5201834" y="0"/>
            <a:ext cx="699016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3" y="2177942"/>
            <a:ext cx="35560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0" y="1905577"/>
            <a:ext cx="12192000" cy="2677640"/>
          </a:xfrm>
          <a:prstGeom prst="rect">
            <a:avLst/>
          </a:prstGeom>
          <a:solidFill>
            <a:schemeClr val="accent2">
              <a:alpha val="28000"/>
            </a:schemeClr>
          </a:solidFill>
        </p:spPr>
        <p:txBody>
          <a:bodyPr wrap="square" lIns="91424" tIns="45712" rIns="91424" bIns="45712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dirty="0" smtClean="0">
                <a:solidFill>
                  <a:schemeClr val="bg1"/>
                </a:solidFill>
              </a:rPr>
              <a:t>more</a:t>
            </a:r>
            <a:r>
              <a:rPr lang="zh-CN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CN" sz="7200" dirty="0" smtClean="0">
                <a:solidFill>
                  <a:schemeClr val="bg1"/>
                </a:solidFill>
              </a:rPr>
              <a:t>than</a:t>
            </a:r>
            <a:r>
              <a:rPr lang="zh-CN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CN" sz="7200" dirty="0" smtClean="0">
                <a:solidFill>
                  <a:schemeClr val="bg1"/>
                </a:solidFill>
              </a:rPr>
              <a:t>these</a:t>
            </a:r>
            <a:endParaRPr lang="en-US" sz="7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9600" dirty="0" smtClean="0">
                <a:solidFill>
                  <a:schemeClr val="bg1"/>
                </a:solidFill>
              </a:rPr>
              <a:t>MORE</a:t>
            </a:r>
            <a:r>
              <a:rPr lang="zh-CN" altLang="en-US" sz="9600" dirty="0" smtClean="0">
                <a:solidFill>
                  <a:schemeClr val="bg1"/>
                </a:solidFill>
              </a:rPr>
              <a:t> </a:t>
            </a:r>
            <a:r>
              <a:rPr lang="en-US" altLang="zh-CN" sz="9600" dirty="0" smtClean="0">
                <a:solidFill>
                  <a:schemeClr val="bg1"/>
                </a:solidFill>
              </a:rPr>
              <a:t>WILL</a:t>
            </a:r>
            <a:r>
              <a:rPr lang="zh-CN" altLang="en-US" sz="9600" dirty="0" smtClean="0">
                <a:solidFill>
                  <a:schemeClr val="bg1"/>
                </a:solidFill>
              </a:rPr>
              <a:t> </a:t>
            </a:r>
            <a:r>
              <a:rPr lang="en-US" altLang="zh-CN" sz="9600" dirty="0" smtClean="0">
                <a:solidFill>
                  <a:schemeClr val="bg1"/>
                </a:solidFill>
              </a:rPr>
              <a:t>COME</a:t>
            </a:r>
            <a:endParaRPr lang="en-US" sz="9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7"/>
          <p:cNvSpPr txBox="1"/>
          <p:nvPr/>
        </p:nvSpPr>
        <p:spPr>
          <a:xfrm>
            <a:off x="7425999" y="1506831"/>
            <a:ext cx="3850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Welcome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us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TextBox 18"/>
          <p:cNvSpPr txBox="1"/>
          <p:nvPr/>
        </p:nvSpPr>
        <p:spPr>
          <a:xfrm>
            <a:off x="7797958" y="3941524"/>
            <a:ext cx="363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上海市杨浦区佳木斯路</a:t>
            </a:r>
            <a:r>
              <a:rPr lang="en-US" altLang="zh-CN" b="1" dirty="0">
                <a:solidFill>
                  <a:schemeClr val="bg1"/>
                </a:solidFill>
              </a:rPr>
              <a:t>353</a:t>
            </a:r>
            <a:r>
              <a:rPr lang="zh-CN" altLang="en-US" b="1" dirty="0">
                <a:solidFill>
                  <a:schemeClr val="bg1"/>
                </a:solidFill>
              </a:rPr>
              <a:t>号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6" name="TextBox 18"/>
          <p:cNvSpPr txBox="1"/>
          <p:nvPr/>
        </p:nvSpPr>
        <p:spPr>
          <a:xfrm>
            <a:off x="7425999" y="4473497"/>
            <a:ext cx="385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2"/>
                </a:solidFill>
                <a:latin typeface="+mn-ea"/>
                <a:cs typeface="Arial" panose="020B0604020202020204"/>
              </a:rPr>
              <a:t>上海黄浦区九江路</a:t>
            </a:r>
            <a:r>
              <a:rPr kumimoji="1" lang="en-US" altLang="zh-CN" b="1" dirty="0">
                <a:solidFill>
                  <a:schemeClr val="bg2"/>
                </a:solidFill>
                <a:latin typeface="+mn-ea"/>
                <a:cs typeface="Arial" panose="020B0604020202020204"/>
              </a:rPr>
              <a:t>501</a:t>
            </a:r>
            <a:r>
              <a:rPr kumimoji="1" lang="zh-CN" altLang="en-US" b="1" dirty="0">
                <a:solidFill>
                  <a:schemeClr val="bg2"/>
                </a:solidFill>
                <a:latin typeface="+mn-ea"/>
                <a:cs typeface="Arial" panose="020B0604020202020204"/>
              </a:rPr>
              <a:t>号 </a:t>
            </a:r>
            <a:r>
              <a:rPr kumimoji="1" lang="en-US" altLang="zh-CN" b="1" dirty="0">
                <a:solidFill>
                  <a:schemeClr val="bg2"/>
                </a:solidFill>
                <a:latin typeface="+mn-ea"/>
                <a:cs typeface="Arial" panose="020B0604020202020204"/>
              </a:rPr>
              <a:t>WE</a:t>
            </a:r>
            <a:r>
              <a:rPr kumimoji="1" lang="zh-CN" altLang="en-US" b="1" dirty="0">
                <a:solidFill>
                  <a:schemeClr val="bg2"/>
                </a:solidFill>
                <a:latin typeface="+mn-ea"/>
                <a:cs typeface="Arial" panose="020B0604020202020204"/>
              </a:rPr>
              <a:t>国际文化创意</a:t>
            </a:r>
            <a:r>
              <a:rPr kumimoji="1" lang="zh-CN" altLang="en-US" b="1" dirty="0" smtClean="0">
                <a:solidFill>
                  <a:schemeClr val="bg2"/>
                </a:solidFill>
                <a:latin typeface="+mn-ea"/>
                <a:cs typeface="Arial" panose="020B0604020202020204"/>
              </a:rPr>
              <a:t>中心</a:t>
            </a:r>
            <a:r>
              <a:rPr kumimoji="1" lang="en-US" altLang="zh-CN" b="1" dirty="0" smtClean="0">
                <a:solidFill>
                  <a:schemeClr val="bg2"/>
                </a:solidFill>
                <a:latin typeface="+mn-ea"/>
                <a:cs typeface="Arial" panose="020B0604020202020204"/>
              </a:rPr>
              <a:t>3</a:t>
            </a:r>
            <a:r>
              <a:rPr kumimoji="1" lang="zh-CN" altLang="en-US" b="1" dirty="0" smtClean="0">
                <a:solidFill>
                  <a:schemeClr val="bg2"/>
                </a:solidFill>
                <a:latin typeface="+mn-ea"/>
                <a:cs typeface="Arial" panose="020B0604020202020204"/>
              </a:rPr>
              <a:t>楼（近南京东路地铁站）</a:t>
            </a:r>
            <a:endParaRPr kumimoji="1" lang="zh-CN" altLang="en-US" b="1" dirty="0">
              <a:solidFill>
                <a:schemeClr val="bg2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146828" y="1110293"/>
            <a:ext cx="5194300" cy="5194300"/>
          </a:xfrm>
          <a:prstGeom prst="diamond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96428" y="5050065"/>
            <a:ext cx="950400" cy="1254528"/>
          </a:xfrm>
          <a:prstGeom prst="rect">
            <a:avLst/>
          </a:prstGeom>
        </p:spPr>
      </p:pic>
      <p:sp>
        <p:nvSpPr>
          <p:cNvPr id="10" name="TextBox 18"/>
          <p:cNvSpPr txBox="1"/>
          <p:nvPr/>
        </p:nvSpPr>
        <p:spPr>
          <a:xfrm>
            <a:off x="7935132" y="2696705"/>
            <a:ext cx="3093628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Tel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021-60527778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Mob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15026574325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algn="ctr"/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7485409" y="5276830"/>
            <a:ext cx="385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smtClean="0">
                <a:solidFill>
                  <a:schemeClr val="bg2"/>
                </a:solidFill>
                <a:latin typeface="+mn-ea"/>
                <a:cs typeface="Arial" panose="020B0604020202020204"/>
              </a:rPr>
              <a:t>www.ressvr.com</a:t>
            </a:r>
            <a:endParaRPr kumimoji="1" lang="zh-CN" altLang="en-US" b="1" dirty="0">
              <a:solidFill>
                <a:schemeClr val="bg2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19" y="3362472"/>
            <a:ext cx="577117" cy="5771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68770" y="3412112"/>
            <a:ext cx="1900258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Michael </a:t>
            </a:r>
            <a:r>
              <a:rPr kumimoji="1" lang="zh-CN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徐迅风</a:t>
            </a:r>
            <a:endParaRPr kumimoji="1" lang="zh-CN" altLang="zh-CN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552558" y="4561398"/>
            <a:ext cx="4827594" cy="1120301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552558" y="5681699"/>
            <a:ext cx="5110276" cy="1088497"/>
          </a:xfrm>
        </p:spPr>
        <p:txBody>
          <a:bodyPr/>
          <a:lstStyle/>
          <a:p>
            <a:r>
              <a:rPr lang="en-US" altLang="zh-CN" sz="4400" dirty="0" smtClean="0">
                <a:cs typeface="+mn-ea"/>
                <a:sym typeface="+mn-lt"/>
              </a:rPr>
              <a:t>RESS</a:t>
            </a:r>
            <a:r>
              <a:rPr lang="zh-CN" altLang="en-US" sz="4400" dirty="0" smtClean="0">
                <a:cs typeface="+mn-ea"/>
                <a:sym typeface="+mn-lt"/>
              </a:rPr>
              <a:t> </a:t>
            </a:r>
            <a:r>
              <a:rPr lang="en-US" altLang="zh-CN" sz="4400" dirty="0" smtClean="0">
                <a:cs typeface="+mn-ea"/>
                <a:sym typeface="+mn-lt"/>
              </a:rPr>
              <a:t>VR</a:t>
            </a:r>
            <a:r>
              <a:rPr lang="zh-CN" altLang="en-US" sz="4400" dirty="0" smtClean="0">
                <a:cs typeface="+mn-ea"/>
                <a:sym typeface="+mn-lt"/>
              </a:rPr>
              <a:t> </a:t>
            </a:r>
            <a:endParaRPr lang="zh-CN" altLang="en-US" sz="4400" dirty="0" smtClean="0">
              <a:cs typeface="+mn-ea"/>
              <a:sym typeface="+mn-lt"/>
            </a:endParaRPr>
          </a:p>
          <a:p>
            <a:r>
              <a:rPr lang="en-US" altLang="zh-CN" sz="2400" dirty="0" smtClean="0">
                <a:cs typeface="+mn-ea"/>
                <a:sym typeface="+mn-lt"/>
              </a:rPr>
              <a:t>CONTENT</a:t>
            </a:r>
            <a:r>
              <a:rPr lang="zh-CN" altLang="en-US" sz="2400" dirty="0" smtClean="0">
                <a:cs typeface="+mn-ea"/>
                <a:sym typeface="+mn-lt"/>
              </a:rPr>
              <a:t> </a:t>
            </a:r>
            <a:r>
              <a:rPr lang="en-US" altLang="zh-CN" sz="2400" dirty="0" smtClean="0">
                <a:cs typeface="+mn-ea"/>
                <a:sym typeface="+mn-lt"/>
              </a:rPr>
              <a:t>PRODUCIER</a:t>
            </a:r>
            <a:r>
              <a:rPr lang="zh-CN" altLang="en-US" sz="2400" dirty="0" smtClean="0">
                <a:cs typeface="+mn-ea"/>
                <a:sym typeface="+mn-lt"/>
              </a:rPr>
              <a:t> </a:t>
            </a:r>
            <a:r>
              <a:rPr lang="en-US" altLang="zh-CN" sz="2400" dirty="0" smtClean="0">
                <a:cs typeface="+mn-ea"/>
                <a:sym typeface="+mn-lt"/>
              </a:rPr>
              <a:t>&amp;</a:t>
            </a:r>
            <a:r>
              <a:rPr lang="zh-CN" altLang="en-US" sz="2400" dirty="0" smtClean="0">
                <a:cs typeface="+mn-ea"/>
                <a:sym typeface="+mn-lt"/>
              </a:rPr>
              <a:t> </a:t>
            </a:r>
            <a:r>
              <a:rPr lang="en-US" altLang="zh-CN" sz="2400" dirty="0" smtClean="0">
                <a:cs typeface="+mn-ea"/>
                <a:sym typeface="+mn-lt"/>
              </a:rPr>
              <a:t>SUPPLIER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23556" y="170478"/>
            <a:ext cx="1255793" cy="1255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759505" y="2595775"/>
            <a:ext cx="43011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VR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Supplier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1759505" y="3165050"/>
            <a:ext cx="44708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我们是国内首批涉足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领域的先驱者，通过参与各类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＋跨界实例，形成了从内容创意、素材采编、特效处理、交互开发、场景叠加、应用适配到打包分发的一站式内容制造者与提供商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37640" y="170476"/>
            <a:ext cx="1668652" cy="2202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1845" y="472285"/>
            <a:ext cx="4000500" cy="584759"/>
          </a:xfrm>
        </p:spPr>
        <p:txBody>
          <a:bodyPr/>
          <a:lstStyle/>
          <a:p>
            <a:r>
              <a:rPr lang="en-US" altLang="zh-CN" sz="3200" dirty="0" smtClean="0"/>
              <a:t>B</a:t>
            </a:r>
            <a:r>
              <a:rPr kumimoji="1" lang="en-US" altLang="zh-CN" sz="3200" dirty="0" smtClean="0"/>
              <a:t>ackground</a:t>
            </a:r>
            <a:endParaRPr kumimoji="1"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05235" y="2002747"/>
            <a:ext cx="9381530" cy="2852507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野是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国内领先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的虚拟现实内容技术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成套服务提供商。实野传媒将全球领先的数字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传媒制作技术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引入国内，并结合国内主流媒体环境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，研发出革新性的虚拟现实互动技术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。其身临其境的浸入感、优异的互动性、便利的社交传播性、酷炫的视觉冲击力、新颖的故事讲述方式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等特性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带来了效果卓越的新传媒体验。公司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、虚拟现实、云端服务等相关领域内三十多项核心技术，打造从素材采集到最终展示的完整成套服务环节，为客户提供一站式无忧服务。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1845" y="472285"/>
            <a:ext cx="4000500" cy="584759"/>
          </a:xfrm>
        </p:spPr>
        <p:txBody>
          <a:bodyPr/>
          <a:lstStyle/>
          <a:p>
            <a:r>
              <a:rPr kumimoji="1" lang="en-US" altLang="zh-CN" sz="3200" dirty="0" smtClean="0"/>
              <a:t>Members</a:t>
            </a:r>
            <a:endParaRPr kumimoji="1" lang="zh-CN" altLang="en-US" dirty="0"/>
          </a:p>
        </p:txBody>
      </p:sp>
      <p:cxnSp>
        <p:nvCxnSpPr>
          <p:cNvPr id="5" name="Straight Connector 53"/>
          <p:cNvCxnSpPr/>
          <p:nvPr/>
        </p:nvCxnSpPr>
        <p:spPr>
          <a:xfrm>
            <a:off x="4749763" y="165858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3"/>
          <p:cNvCxnSpPr/>
          <p:nvPr/>
        </p:nvCxnSpPr>
        <p:spPr>
          <a:xfrm>
            <a:off x="6498008" y="165858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 13"/>
          <p:cNvGrpSpPr/>
          <p:nvPr/>
        </p:nvGrpSpPr>
        <p:grpSpPr>
          <a:xfrm>
            <a:off x="1807876" y="1734230"/>
            <a:ext cx="2843949" cy="4175824"/>
            <a:chOff x="449324" y="1734230"/>
            <a:chExt cx="2843949" cy="4175824"/>
          </a:xfrm>
        </p:grpSpPr>
        <p:pic>
          <p:nvPicPr>
            <p:cNvPr id="4" name="Picture Placeholder 3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25" y="1734230"/>
              <a:ext cx="2379690" cy="21981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8" name="Content Placeholder 2"/>
            <p:cNvSpPr txBox="1"/>
            <p:nvPr/>
          </p:nvSpPr>
          <p:spPr>
            <a:xfrm>
              <a:off x="449324" y="4686292"/>
              <a:ext cx="2843949" cy="1223762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1200" dirty="0" smtClean="0">
                  <a:solidFill>
                    <a:schemeClr val="tx2"/>
                  </a:solidFill>
                </a:rPr>
                <a:t>同济大学数学研究所硕士，专精于计算机图形算法，主要负责带领技术研发团队对</a:t>
              </a:r>
              <a:r>
                <a:rPr lang="en-US" altLang="zh-CN" sz="1200" dirty="0" smtClean="0">
                  <a:solidFill>
                    <a:schemeClr val="tx2"/>
                  </a:solidFill>
                </a:rPr>
                <a:t>VR</a:t>
              </a:r>
              <a:r>
                <a:rPr lang="zh-CN" altLang="en-US" sz="1200" dirty="0" smtClean="0">
                  <a:solidFill>
                    <a:schemeClr val="tx2"/>
                  </a:solidFill>
                </a:rPr>
                <a:t>视觉中的核心算法进行不断优化。</a:t>
              </a:r>
              <a:endParaRPr lang="zh-CN" altLang="en-US" sz="1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66844" y="3932392"/>
              <a:ext cx="1589357" cy="77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kumimoji="1"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施泽焱</a:t>
              </a:r>
              <a:r>
                <a:rPr kumimoji="1" lang="en-US" altLang="zh-CN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Founder</a:t>
              </a:r>
              <a:r>
                <a:rPr kumimoji="1" lang="zh-CN" altLang="en-US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&amp;</a:t>
              </a:r>
              <a:r>
                <a:rPr kumimoji="1" lang="zh-CN" altLang="en-US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CTO</a:t>
              </a:r>
              <a:endParaRPr kumimoji="1" lang="zh-CN" altLang="en-US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901596" y="1659913"/>
            <a:ext cx="2843949" cy="4250141"/>
            <a:chOff x="3543044" y="1659913"/>
            <a:chExt cx="2843949" cy="4250141"/>
          </a:xfrm>
        </p:grpSpPr>
        <p:pic>
          <p:nvPicPr>
            <p:cNvPr id="3" name="Picture Placeholder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962" y="1659913"/>
              <a:ext cx="2379690" cy="2272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9" name="Content Placeholder 2"/>
            <p:cNvSpPr txBox="1"/>
            <p:nvPr/>
          </p:nvSpPr>
          <p:spPr>
            <a:xfrm>
              <a:off x="3543044" y="4686292"/>
              <a:ext cx="2843949" cy="1223762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1200" dirty="0" smtClean="0">
                  <a:solidFill>
                    <a:schemeClr val="tx2"/>
                  </a:solidFill>
                </a:rPr>
                <a:t>美国田纳西大学传媒学院毕业，专精于新媒体互动表现方式，负责引领公司新媒体技术市场化。</a:t>
              </a:r>
              <a:endParaRPr lang="zh-CN" altLang="en-US" sz="1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82380" y="3932391"/>
              <a:ext cx="1567542" cy="77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kumimoji="1"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罗智文</a:t>
              </a:r>
              <a:r>
                <a:rPr kumimoji="1" lang="en-US" altLang="zh-CN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Founder</a:t>
              </a:r>
              <a:r>
                <a:rPr kumimoji="1" lang="zh-CN" altLang="en-US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&amp;</a:t>
              </a:r>
              <a:r>
                <a:rPr kumimoji="1" lang="zh-CN" altLang="en-US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kumimoji="1" lang="en-US" altLang="zh-CN" sz="14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CEO</a:t>
              </a:r>
              <a:endParaRPr kumimoji="1" lang="zh-CN" altLang="en-US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8169941" y="1658584"/>
            <a:ext cx="1935508" cy="4251470"/>
            <a:chOff x="6811389" y="1658584"/>
            <a:chExt cx="1935508" cy="42514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5"/>
            <a:stretch>
              <a:fillRect/>
            </a:stretch>
          </p:blipFill>
          <p:spPr>
            <a:xfrm>
              <a:off x="6874999" y="1658584"/>
              <a:ext cx="1808288" cy="2225040"/>
            </a:xfrm>
            <a:prstGeom prst="round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10" name="Content Placeholder 2"/>
            <p:cNvSpPr txBox="1"/>
            <p:nvPr/>
          </p:nvSpPr>
          <p:spPr>
            <a:xfrm>
              <a:off x="6811389" y="4686292"/>
              <a:ext cx="1935508" cy="1223762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zh-CN" altLang="en-US" sz="1200" dirty="0" smtClean="0">
                  <a:solidFill>
                    <a:schemeClr val="tx2"/>
                  </a:solidFill>
                </a:rPr>
                <a:t>瑞士国际酒店管理学院毕业，回国后深耕市场传播领域，负责公司市场推广与业务拓展。</a:t>
              </a:r>
              <a:endParaRPr lang="zh-CN" altLang="en-US" sz="12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55497" y="3932390"/>
              <a:ext cx="1247291" cy="77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kumimoji="1" lang="zh-CN" altLang="en-US" sz="20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何膺文</a:t>
              </a:r>
              <a:r>
                <a:rPr kumimoji="1" lang="en-US" altLang="zh-CN" sz="14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CMO</a:t>
              </a:r>
              <a:endParaRPr kumimoji="1" lang="zh-CN" altLang="en-U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18" name="Straight Connector 53"/>
          <p:cNvCxnSpPr/>
          <p:nvPr/>
        </p:nvCxnSpPr>
        <p:spPr>
          <a:xfrm>
            <a:off x="7880495" y="156279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6"/>
          <p:cNvSpPr/>
          <p:nvPr/>
        </p:nvSpPr>
        <p:spPr>
          <a:xfrm>
            <a:off x="2496458" y="1972433"/>
            <a:ext cx="1080522" cy="1643482"/>
          </a:xfrm>
          <a:custGeom>
            <a:avLst/>
            <a:gdLst>
              <a:gd name="connsiteX0" fmla="*/ 0 w 906780"/>
              <a:gd name="connsiteY0" fmla="*/ 1379220 h 1379220"/>
              <a:gd name="connsiteX1" fmla="*/ 571500 w 906780"/>
              <a:gd name="connsiteY1" fmla="*/ 1379220 h 1379220"/>
              <a:gd name="connsiteX2" fmla="*/ 906780 w 906780"/>
              <a:gd name="connsiteY2" fmla="*/ 1059180 h 1379220"/>
              <a:gd name="connsiteX3" fmla="*/ 906780 w 906780"/>
              <a:gd name="connsiteY3" fmla="*/ 0 h 1379220"/>
              <a:gd name="connsiteX0-1" fmla="*/ 0 w 906780"/>
              <a:gd name="connsiteY0-2" fmla="*/ 1379220 h 1379220"/>
              <a:gd name="connsiteX1-3" fmla="*/ 571500 w 906780"/>
              <a:gd name="connsiteY1-4" fmla="*/ 1379220 h 1379220"/>
              <a:gd name="connsiteX2-5" fmla="*/ 906780 w 906780"/>
              <a:gd name="connsiteY2-6" fmla="*/ 1059180 h 1379220"/>
              <a:gd name="connsiteX3-7" fmla="*/ 906780 w 906780"/>
              <a:gd name="connsiteY3-8" fmla="*/ 0 h 1379220"/>
              <a:gd name="connsiteX0-9" fmla="*/ 0 w 906780"/>
              <a:gd name="connsiteY0-10" fmla="*/ 1379220 h 1379220"/>
              <a:gd name="connsiteX1-11" fmla="*/ 571500 w 906780"/>
              <a:gd name="connsiteY1-12" fmla="*/ 1379220 h 1379220"/>
              <a:gd name="connsiteX2-13" fmla="*/ 906780 w 906780"/>
              <a:gd name="connsiteY2-14" fmla="*/ 1059180 h 1379220"/>
              <a:gd name="connsiteX3-15" fmla="*/ 906780 w 906780"/>
              <a:gd name="connsiteY3-16" fmla="*/ 0 h 1379220"/>
              <a:gd name="connsiteX0-17" fmla="*/ 0 w 906780"/>
              <a:gd name="connsiteY0-18" fmla="*/ 1379220 h 1379220"/>
              <a:gd name="connsiteX1-19" fmla="*/ 571500 w 906780"/>
              <a:gd name="connsiteY1-20" fmla="*/ 1379220 h 1379220"/>
              <a:gd name="connsiteX2-21" fmla="*/ 906780 w 906780"/>
              <a:gd name="connsiteY2-22" fmla="*/ 1059180 h 1379220"/>
              <a:gd name="connsiteX3-23" fmla="*/ 906780 w 906780"/>
              <a:gd name="connsiteY3-24" fmla="*/ 0 h 1379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906780" h="1379220">
                <a:moveTo>
                  <a:pt x="0" y="1379220"/>
                </a:moveTo>
                <a:lnTo>
                  <a:pt x="571500" y="1379220"/>
                </a:lnTo>
                <a:cubicBezTo>
                  <a:pt x="611821" y="1120139"/>
                  <a:pt x="766445" y="1061085"/>
                  <a:pt x="906780" y="1059180"/>
                </a:cubicBezTo>
                <a:lnTo>
                  <a:pt x="906780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任意多边形 7"/>
          <p:cNvSpPr/>
          <p:nvPr/>
        </p:nvSpPr>
        <p:spPr>
          <a:xfrm>
            <a:off x="3540659" y="3634076"/>
            <a:ext cx="1616242" cy="1643482"/>
          </a:xfrm>
          <a:custGeom>
            <a:avLst/>
            <a:gdLst>
              <a:gd name="connsiteX0" fmla="*/ 0 w 1356360"/>
              <a:gd name="connsiteY0" fmla="*/ 320040 h 1379220"/>
              <a:gd name="connsiteX1" fmla="*/ 373380 w 1356360"/>
              <a:gd name="connsiteY1" fmla="*/ 0 h 1379220"/>
              <a:gd name="connsiteX2" fmla="*/ 990600 w 1356360"/>
              <a:gd name="connsiteY2" fmla="*/ 0 h 1379220"/>
              <a:gd name="connsiteX3" fmla="*/ 1356360 w 1356360"/>
              <a:gd name="connsiteY3" fmla="*/ 342900 h 1379220"/>
              <a:gd name="connsiteX4" fmla="*/ 1356360 w 1356360"/>
              <a:gd name="connsiteY4" fmla="*/ 1379220 h 1379220"/>
              <a:gd name="connsiteX0-1" fmla="*/ 0 w 1356360"/>
              <a:gd name="connsiteY0-2" fmla="*/ 320040 h 1379220"/>
              <a:gd name="connsiteX1-3" fmla="*/ 373380 w 1356360"/>
              <a:gd name="connsiteY1-4" fmla="*/ 0 h 1379220"/>
              <a:gd name="connsiteX2-5" fmla="*/ 990600 w 1356360"/>
              <a:gd name="connsiteY2-6" fmla="*/ 0 h 1379220"/>
              <a:gd name="connsiteX3-7" fmla="*/ 1356360 w 1356360"/>
              <a:gd name="connsiteY3-8" fmla="*/ 342900 h 1379220"/>
              <a:gd name="connsiteX4-9" fmla="*/ 1356360 w 1356360"/>
              <a:gd name="connsiteY4-10" fmla="*/ 1379220 h 1379220"/>
              <a:gd name="connsiteX0-11" fmla="*/ 0 w 1356360"/>
              <a:gd name="connsiteY0-12" fmla="*/ 320040 h 1379220"/>
              <a:gd name="connsiteX1-13" fmla="*/ 373380 w 1356360"/>
              <a:gd name="connsiteY1-14" fmla="*/ 0 h 1379220"/>
              <a:gd name="connsiteX2-15" fmla="*/ 990600 w 1356360"/>
              <a:gd name="connsiteY2-16" fmla="*/ 0 h 1379220"/>
              <a:gd name="connsiteX3-17" fmla="*/ 1356360 w 1356360"/>
              <a:gd name="connsiteY3-18" fmla="*/ 342900 h 1379220"/>
              <a:gd name="connsiteX4-19" fmla="*/ 1356360 w 1356360"/>
              <a:gd name="connsiteY4-20" fmla="*/ 1379220 h 1379220"/>
              <a:gd name="connsiteX0-21" fmla="*/ 0 w 1356360"/>
              <a:gd name="connsiteY0-22" fmla="*/ 320040 h 1379220"/>
              <a:gd name="connsiteX1-23" fmla="*/ 373380 w 1356360"/>
              <a:gd name="connsiteY1-24" fmla="*/ 0 h 1379220"/>
              <a:gd name="connsiteX2-25" fmla="*/ 990600 w 1356360"/>
              <a:gd name="connsiteY2-26" fmla="*/ 0 h 1379220"/>
              <a:gd name="connsiteX3-27" fmla="*/ 1356360 w 1356360"/>
              <a:gd name="connsiteY3-28" fmla="*/ 342900 h 1379220"/>
              <a:gd name="connsiteX4-29" fmla="*/ 1356360 w 1356360"/>
              <a:gd name="connsiteY4-30" fmla="*/ 1379220 h 1379220"/>
              <a:gd name="connsiteX0-31" fmla="*/ 0 w 1356360"/>
              <a:gd name="connsiteY0-32" fmla="*/ 320040 h 1379220"/>
              <a:gd name="connsiteX1-33" fmla="*/ 373380 w 1356360"/>
              <a:gd name="connsiteY1-34" fmla="*/ 0 h 1379220"/>
              <a:gd name="connsiteX2-35" fmla="*/ 990600 w 1356360"/>
              <a:gd name="connsiteY2-36" fmla="*/ 0 h 1379220"/>
              <a:gd name="connsiteX3-37" fmla="*/ 1356360 w 1356360"/>
              <a:gd name="connsiteY3-38" fmla="*/ 342900 h 1379220"/>
              <a:gd name="connsiteX4-39" fmla="*/ 1356360 w 1356360"/>
              <a:gd name="connsiteY4-40" fmla="*/ 1379220 h 1379220"/>
              <a:gd name="connsiteX0-41" fmla="*/ 0 w 1356360"/>
              <a:gd name="connsiteY0-42" fmla="*/ 320040 h 1379220"/>
              <a:gd name="connsiteX1-43" fmla="*/ 373380 w 1356360"/>
              <a:gd name="connsiteY1-44" fmla="*/ 0 h 1379220"/>
              <a:gd name="connsiteX2-45" fmla="*/ 990600 w 1356360"/>
              <a:gd name="connsiteY2-46" fmla="*/ 0 h 1379220"/>
              <a:gd name="connsiteX3-47" fmla="*/ 1356360 w 1356360"/>
              <a:gd name="connsiteY3-48" fmla="*/ 342900 h 1379220"/>
              <a:gd name="connsiteX4-49" fmla="*/ 1356360 w 1356360"/>
              <a:gd name="connsiteY4-50" fmla="*/ 1379220 h 1379220"/>
              <a:gd name="connsiteX0-51" fmla="*/ 0 w 1356360"/>
              <a:gd name="connsiteY0-52" fmla="*/ 320040 h 1379220"/>
              <a:gd name="connsiteX1-53" fmla="*/ 373380 w 1356360"/>
              <a:gd name="connsiteY1-54" fmla="*/ 0 h 1379220"/>
              <a:gd name="connsiteX2-55" fmla="*/ 990600 w 1356360"/>
              <a:gd name="connsiteY2-56" fmla="*/ 0 h 1379220"/>
              <a:gd name="connsiteX3-57" fmla="*/ 1356360 w 1356360"/>
              <a:gd name="connsiteY3-58" fmla="*/ 342900 h 1379220"/>
              <a:gd name="connsiteX4-59" fmla="*/ 1356360 w 1356360"/>
              <a:gd name="connsiteY4-60" fmla="*/ 1379220 h 1379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56360" h="1379220">
                <a:moveTo>
                  <a:pt x="0" y="320040"/>
                </a:moveTo>
                <a:cubicBezTo>
                  <a:pt x="322104" y="337185"/>
                  <a:pt x="346551" y="149542"/>
                  <a:pt x="373380" y="0"/>
                </a:cubicBezTo>
                <a:lnTo>
                  <a:pt x="990600" y="0"/>
                </a:lnTo>
                <a:cubicBezTo>
                  <a:pt x="1024413" y="230981"/>
                  <a:pt x="1191577" y="345281"/>
                  <a:pt x="1356360" y="342900"/>
                </a:cubicBezTo>
                <a:lnTo>
                  <a:pt x="1356360" y="137922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任意多边形 8"/>
          <p:cNvSpPr/>
          <p:nvPr/>
        </p:nvSpPr>
        <p:spPr>
          <a:xfrm>
            <a:off x="5111501" y="1999673"/>
            <a:ext cx="1598082" cy="1643482"/>
          </a:xfrm>
          <a:custGeom>
            <a:avLst/>
            <a:gdLst>
              <a:gd name="connsiteX0" fmla="*/ 0 w 1341120"/>
              <a:gd name="connsiteY0" fmla="*/ 1021080 h 1379220"/>
              <a:gd name="connsiteX1" fmla="*/ 396240 w 1341120"/>
              <a:gd name="connsiteY1" fmla="*/ 1379220 h 1379220"/>
              <a:gd name="connsiteX2" fmla="*/ 1013460 w 1341120"/>
              <a:gd name="connsiteY2" fmla="*/ 1379220 h 1379220"/>
              <a:gd name="connsiteX3" fmla="*/ 1341120 w 1341120"/>
              <a:gd name="connsiteY3" fmla="*/ 1036320 h 1379220"/>
              <a:gd name="connsiteX4" fmla="*/ 1341120 w 1341120"/>
              <a:gd name="connsiteY4" fmla="*/ 0 h 1379220"/>
              <a:gd name="connsiteX0-1" fmla="*/ 0 w 1341120"/>
              <a:gd name="connsiteY0-2" fmla="*/ 1021080 h 1379220"/>
              <a:gd name="connsiteX1-3" fmla="*/ 396240 w 1341120"/>
              <a:gd name="connsiteY1-4" fmla="*/ 1379220 h 1379220"/>
              <a:gd name="connsiteX2-5" fmla="*/ 1013460 w 1341120"/>
              <a:gd name="connsiteY2-6" fmla="*/ 1379220 h 1379220"/>
              <a:gd name="connsiteX3-7" fmla="*/ 1341120 w 1341120"/>
              <a:gd name="connsiteY3-8" fmla="*/ 1036320 h 1379220"/>
              <a:gd name="connsiteX4-9" fmla="*/ 1341120 w 1341120"/>
              <a:gd name="connsiteY4-10" fmla="*/ 0 h 1379220"/>
              <a:gd name="connsiteX0-11" fmla="*/ 0 w 1341120"/>
              <a:gd name="connsiteY0-12" fmla="*/ 1021080 h 1379220"/>
              <a:gd name="connsiteX1-13" fmla="*/ 396240 w 1341120"/>
              <a:gd name="connsiteY1-14" fmla="*/ 1379220 h 1379220"/>
              <a:gd name="connsiteX2-15" fmla="*/ 1013460 w 1341120"/>
              <a:gd name="connsiteY2-16" fmla="*/ 1379220 h 1379220"/>
              <a:gd name="connsiteX3-17" fmla="*/ 1341120 w 1341120"/>
              <a:gd name="connsiteY3-18" fmla="*/ 1036320 h 1379220"/>
              <a:gd name="connsiteX4-19" fmla="*/ 1341120 w 1341120"/>
              <a:gd name="connsiteY4-20" fmla="*/ 0 h 1379220"/>
              <a:gd name="connsiteX0-21" fmla="*/ 0 w 1341120"/>
              <a:gd name="connsiteY0-22" fmla="*/ 1021080 h 1379220"/>
              <a:gd name="connsiteX1-23" fmla="*/ 396240 w 1341120"/>
              <a:gd name="connsiteY1-24" fmla="*/ 1379220 h 1379220"/>
              <a:gd name="connsiteX2-25" fmla="*/ 1013460 w 1341120"/>
              <a:gd name="connsiteY2-26" fmla="*/ 1379220 h 1379220"/>
              <a:gd name="connsiteX3-27" fmla="*/ 1341120 w 1341120"/>
              <a:gd name="connsiteY3-28" fmla="*/ 1036320 h 1379220"/>
              <a:gd name="connsiteX4-29" fmla="*/ 1341120 w 1341120"/>
              <a:gd name="connsiteY4-30" fmla="*/ 0 h 1379220"/>
              <a:gd name="connsiteX0-31" fmla="*/ 0 w 1341120"/>
              <a:gd name="connsiteY0-32" fmla="*/ 1021080 h 1379220"/>
              <a:gd name="connsiteX1-33" fmla="*/ 396240 w 1341120"/>
              <a:gd name="connsiteY1-34" fmla="*/ 1379220 h 1379220"/>
              <a:gd name="connsiteX2-35" fmla="*/ 1013460 w 1341120"/>
              <a:gd name="connsiteY2-36" fmla="*/ 1379220 h 1379220"/>
              <a:gd name="connsiteX3-37" fmla="*/ 1341120 w 1341120"/>
              <a:gd name="connsiteY3-38" fmla="*/ 1036320 h 1379220"/>
              <a:gd name="connsiteX4-39" fmla="*/ 1341120 w 1341120"/>
              <a:gd name="connsiteY4-40" fmla="*/ 0 h 1379220"/>
              <a:gd name="connsiteX0-41" fmla="*/ 0 w 1341120"/>
              <a:gd name="connsiteY0-42" fmla="*/ 1021080 h 1379220"/>
              <a:gd name="connsiteX1-43" fmla="*/ 396240 w 1341120"/>
              <a:gd name="connsiteY1-44" fmla="*/ 1379220 h 1379220"/>
              <a:gd name="connsiteX2-45" fmla="*/ 1013460 w 1341120"/>
              <a:gd name="connsiteY2-46" fmla="*/ 1379220 h 1379220"/>
              <a:gd name="connsiteX3-47" fmla="*/ 1341120 w 1341120"/>
              <a:gd name="connsiteY3-48" fmla="*/ 1036320 h 1379220"/>
              <a:gd name="connsiteX4-49" fmla="*/ 1341120 w 1341120"/>
              <a:gd name="connsiteY4-50" fmla="*/ 0 h 1379220"/>
              <a:gd name="connsiteX0-51" fmla="*/ 0 w 1341120"/>
              <a:gd name="connsiteY0-52" fmla="*/ 1021080 h 1379220"/>
              <a:gd name="connsiteX1-53" fmla="*/ 396240 w 1341120"/>
              <a:gd name="connsiteY1-54" fmla="*/ 1379220 h 1379220"/>
              <a:gd name="connsiteX2-55" fmla="*/ 1013460 w 1341120"/>
              <a:gd name="connsiteY2-56" fmla="*/ 1379220 h 1379220"/>
              <a:gd name="connsiteX3-57" fmla="*/ 1341120 w 1341120"/>
              <a:gd name="connsiteY3-58" fmla="*/ 1036320 h 1379220"/>
              <a:gd name="connsiteX4-59" fmla="*/ 1341120 w 1341120"/>
              <a:gd name="connsiteY4-60" fmla="*/ 0 h 1379220"/>
              <a:gd name="connsiteX0-61" fmla="*/ 0 w 1341120"/>
              <a:gd name="connsiteY0-62" fmla="*/ 1021080 h 1379220"/>
              <a:gd name="connsiteX1-63" fmla="*/ 396240 w 1341120"/>
              <a:gd name="connsiteY1-64" fmla="*/ 1379220 h 1379220"/>
              <a:gd name="connsiteX2-65" fmla="*/ 1013460 w 1341120"/>
              <a:gd name="connsiteY2-66" fmla="*/ 1379220 h 1379220"/>
              <a:gd name="connsiteX3-67" fmla="*/ 1341120 w 1341120"/>
              <a:gd name="connsiteY3-68" fmla="*/ 1036320 h 1379220"/>
              <a:gd name="connsiteX4-69" fmla="*/ 1341120 w 1341120"/>
              <a:gd name="connsiteY4-70" fmla="*/ 0 h 1379220"/>
              <a:gd name="connsiteX0-71" fmla="*/ 0 w 1341120"/>
              <a:gd name="connsiteY0-72" fmla="*/ 1021080 h 1379220"/>
              <a:gd name="connsiteX1-73" fmla="*/ 396240 w 1341120"/>
              <a:gd name="connsiteY1-74" fmla="*/ 1379220 h 1379220"/>
              <a:gd name="connsiteX2-75" fmla="*/ 1013460 w 1341120"/>
              <a:gd name="connsiteY2-76" fmla="*/ 1379220 h 1379220"/>
              <a:gd name="connsiteX3-77" fmla="*/ 1341120 w 1341120"/>
              <a:gd name="connsiteY3-78" fmla="*/ 1036320 h 1379220"/>
              <a:gd name="connsiteX4-79" fmla="*/ 1341120 w 1341120"/>
              <a:gd name="connsiteY4-80" fmla="*/ 0 h 1379220"/>
              <a:gd name="connsiteX0-81" fmla="*/ 0 w 1341120"/>
              <a:gd name="connsiteY0-82" fmla="*/ 1021080 h 1379220"/>
              <a:gd name="connsiteX1-83" fmla="*/ 396240 w 1341120"/>
              <a:gd name="connsiteY1-84" fmla="*/ 1379220 h 1379220"/>
              <a:gd name="connsiteX2-85" fmla="*/ 1013460 w 1341120"/>
              <a:gd name="connsiteY2-86" fmla="*/ 1379220 h 1379220"/>
              <a:gd name="connsiteX3-87" fmla="*/ 1341120 w 1341120"/>
              <a:gd name="connsiteY3-88" fmla="*/ 1036320 h 1379220"/>
              <a:gd name="connsiteX4-89" fmla="*/ 1341120 w 1341120"/>
              <a:gd name="connsiteY4-90" fmla="*/ 0 h 1379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1120" h="1379220">
                <a:moveTo>
                  <a:pt x="0" y="1021080"/>
                </a:moveTo>
                <a:cubicBezTo>
                  <a:pt x="267812" y="1011872"/>
                  <a:pt x="371317" y="1171734"/>
                  <a:pt x="396240" y="1379220"/>
                </a:cubicBezTo>
                <a:lnTo>
                  <a:pt x="1013460" y="1379220"/>
                </a:lnTo>
                <a:cubicBezTo>
                  <a:pt x="1020286" y="1100615"/>
                  <a:pt x="1169987" y="1045845"/>
                  <a:pt x="1341120" y="1036320"/>
                </a:cubicBezTo>
                <a:lnTo>
                  <a:pt x="1341120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任意多边形 9"/>
          <p:cNvSpPr/>
          <p:nvPr/>
        </p:nvSpPr>
        <p:spPr>
          <a:xfrm>
            <a:off x="8262266" y="3229044"/>
            <a:ext cx="1489122" cy="405029"/>
          </a:xfrm>
          <a:custGeom>
            <a:avLst/>
            <a:gdLst>
              <a:gd name="connsiteX0" fmla="*/ 0 w 1249680"/>
              <a:gd name="connsiteY0" fmla="*/ 0 h 335280"/>
              <a:gd name="connsiteX1" fmla="*/ 365760 w 1249680"/>
              <a:gd name="connsiteY1" fmla="*/ 335280 h 335280"/>
              <a:gd name="connsiteX2" fmla="*/ 1249680 w 1249680"/>
              <a:gd name="connsiteY2" fmla="*/ 335280 h 335280"/>
              <a:gd name="connsiteX0-1" fmla="*/ 0 w 1249680"/>
              <a:gd name="connsiteY0-2" fmla="*/ 1933 h 337213"/>
              <a:gd name="connsiteX1-3" fmla="*/ 365760 w 1249680"/>
              <a:gd name="connsiteY1-4" fmla="*/ 337213 h 337213"/>
              <a:gd name="connsiteX2-5" fmla="*/ 1249680 w 1249680"/>
              <a:gd name="connsiteY2-6" fmla="*/ 337213 h 337213"/>
              <a:gd name="connsiteX0-7" fmla="*/ 0 w 1249680"/>
              <a:gd name="connsiteY0-8" fmla="*/ 3084 h 338364"/>
              <a:gd name="connsiteX1-9" fmla="*/ 365760 w 1249680"/>
              <a:gd name="connsiteY1-10" fmla="*/ 338364 h 338364"/>
              <a:gd name="connsiteX2-11" fmla="*/ 1249680 w 1249680"/>
              <a:gd name="connsiteY2-12" fmla="*/ 338364 h 338364"/>
              <a:gd name="connsiteX0-13" fmla="*/ 0 w 1249680"/>
              <a:gd name="connsiteY0-14" fmla="*/ 4623 h 339903"/>
              <a:gd name="connsiteX1-15" fmla="*/ 365760 w 1249680"/>
              <a:gd name="connsiteY1-16" fmla="*/ 339903 h 339903"/>
              <a:gd name="connsiteX2-17" fmla="*/ 1249680 w 1249680"/>
              <a:gd name="connsiteY2-18" fmla="*/ 339903 h 3399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49680" h="339903">
                <a:moveTo>
                  <a:pt x="0" y="4623"/>
                </a:moveTo>
                <a:cubicBezTo>
                  <a:pt x="219552" y="-28874"/>
                  <a:pt x="334328" y="123368"/>
                  <a:pt x="365760" y="339903"/>
                </a:cubicBezTo>
                <a:lnTo>
                  <a:pt x="1249680" y="339903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任意多边形 10"/>
          <p:cNvSpPr/>
          <p:nvPr/>
        </p:nvSpPr>
        <p:spPr>
          <a:xfrm>
            <a:off x="6698234" y="3628022"/>
            <a:ext cx="1616242" cy="1643482"/>
          </a:xfrm>
          <a:custGeom>
            <a:avLst/>
            <a:gdLst>
              <a:gd name="connsiteX0" fmla="*/ 0 w 1356360"/>
              <a:gd name="connsiteY0" fmla="*/ 320040 h 1379220"/>
              <a:gd name="connsiteX1" fmla="*/ 373380 w 1356360"/>
              <a:gd name="connsiteY1" fmla="*/ 0 h 1379220"/>
              <a:gd name="connsiteX2" fmla="*/ 990600 w 1356360"/>
              <a:gd name="connsiteY2" fmla="*/ 0 h 1379220"/>
              <a:gd name="connsiteX3" fmla="*/ 1356360 w 1356360"/>
              <a:gd name="connsiteY3" fmla="*/ 342900 h 1379220"/>
              <a:gd name="connsiteX4" fmla="*/ 1356360 w 1356360"/>
              <a:gd name="connsiteY4" fmla="*/ 1379220 h 1379220"/>
              <a:gd name="connsiteX0-1" fmla="*/ 0 w 1356360"/>
              <a:gd name="connsiteY0-2" fmla="*/ 320040 h 1379220"/>
              <a:gd name="connsiteX1-3" fmla="*/ 373380 w 1356360"/>
              <a:gd name="connsiteY1-4" fmla="*/ 0 h 1379220"/>
              <a:gd name="connsiteX2-5" fmla="*/ 990600 w 1356360"/>
              <a:gd name="connsiteY2-6" fmla="*/ 0 h 1379220"/>
              <a:gd name="connsiteX3-7" fmla="*/ 1356360 w 1356360"/>
              <a:gd name="connsiteY3-8" fmla="*/ 342900 h 1379220"/>
              <a:gd name="connsiteX4-9" fmla="*/ 1356360 w 1356360"/>
              <a:gd name="connsiteY4-10" fmla="*/ 1379220 h 1379220"/>
              <a:gd name="connsiteX0-11" fmla="*/ 0 w 1356360"/>
              <a:gd name="connsiteY0-12" fmla="*/ 320040 h 1379220"/>
              <a:gd name="connsiteX1-13" fmla="*/ 373380 w 1356360"/>
              <a:gd name="connsiteY1-14" fmla="*/ 0 h 1379220"/>
              <a:gd name="connsiteX2-15" fmla="*/ 990600 w 1356360"/>
              <a:gd name="connsiteY2-16" fmla="*/ 0 h 1379220"/>
              <a:gd name="connsiteX3-17" fmla="*/ 1356360 w 1356360"/>
              <a:gd name="connsiteY3-18" fmla="*/ 342900 h 1379220"/>
              <a:gd name="connsiteX4-19" fmla="*/ 1356360 w 1356360"/>
              <a:gd name="connsiteY4-20" fmla="*/ 1379220 h 1379220"/>
              <a:gd name="connsiteX0-21" fmla="*/ 0 w 1356360"/>
              <a:gd name="connsiteY0-22" fmla="*/ 320040 h 1379220"/>
              <a:gd name="connsiteX1-23" fmla="*/ 373380 w 1356360"/>
              <a:gd name="connsiteY1-24" fmla="*/ 0 h 1379220"/>
              <a:gd name="connsiteX2-25" fmla="*/ 990600 w 1356360"/>
              <a:gd name="connsiteY2-26" fmla="*/ 0 h 1379220"/>
              <a:gd name="connsiteX3-27" fmla="*/ 1356360 w 1356360"/>
              <a:gd name="connsiteY3-28" fmla="*/ 342900 h 1379220"/>
              <a:gd name="connsiteX4-29" fmla="*/ 1356360 w 1356360"/>
              <a:gd name="connsiteY4-30" fmla="*/ 1379220 h 1379220"/>
              <a:gd name="connsiteX0-31" fmla="*/ 0 w 1356360"/>
              <a:gd name="connsiteY0-32" fmla="*/ 320040 h 1379220"/>
              <a:gd name="connsiteX1-33" fmla="*/ 373380 w 1356360"/>
              <a:gd name="connsiteY1-34" fmla="*/ 0 h 1379220"/>
              <a:gd name="connsiteX2-35" fmla="*/ 990600 w 1356360"/>
              <a:gd name="connsiteY2-36" fmla="*/ 0 h 1379220"/>
              <a:gd name="connsiteX3-37" fmla="*/ 1356360 w 1356360"/>
              <a:gd name="connsiteY3-38" fmla="*/ 342900 h 1379220"/>
              <a:gd name="connsiteX4-39" fmla="*/ 1356360 w 1356360"/>
              <a:gd name="connsiteY4-40" fmla="*/ 1379220 h 1379220"/>
              <a:gd name="connsiteX0-41" fmla="*/ 0 w 1356360"/>
              <a:gd name="connsiteY0-42" fmla="*/ 320040 h 1379220"/>
              <a:gd name="connsiteX1-43" fmla="*/ 373380 w 1356360"/>
              <a:gd name="connsiteY1-44" fmla="*/ 0 h 1379220"/>
              <a:gd name="connsiteX2-45" fmla="*/ 990600 w 1356360"/>
              <a:gd name="connsiteY2-46" fmla="*/ 0 h 1379220"/>
              <a:gd name="connsiteX3-47" fmla="*/ 1356360 w 1356360"/>
              <a:gd name="connsiteY3-48" fmla="*/ 342900 h 1379220"/>
              <a:gd name="connsiteX4-49" fmla="*/ 1356360 w 1356360"/>
              <a:gd name="connsiteY4-50" fmla="*/ 1379220 h 1379220"/>
              <a:gd name="connsiteX0-51" fmla="*/ 0 w 1356360"/>
              <a:gd name="connsiteY0-52" fmla="*/ 320040 h 1379220"/>
              <a:gd name="connsiteX1-53" fmla="*/ 373380 w 1356360"/>
              <a:gd name="connsiteY1-54" fmla="*/ 0 h 1379220"/>
              <a:gd name="connsiteX2-55" fmla="*/ 990600 w 1356360"/>
              <a:gd name="connsiteY2-56" fmla="*/ 0 h 1379220"/>
              <a:gd name="connsiteX3-57" fmla="*/ 1356360 w 1356360"/>
              <a:gd name="connsiteY3-58" fmla="*/ 342900 h 1379220"/>
              <a:gd name="connsiteX4-59" fmla="*/ 1356360 w 1356360"/>
              <a:gd name="connsiteY4-60" fmla="*/ 1379220 h 13792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56360" h="1379220">
                <a:moveTo>
                  <a:pt x="0" y="320040"/>
                </a:moveTo>
                <a:cubicBezTo>
                  <a:pt x="322104" y="337185"/>
                  <a:pt x="346551" y="149542"/>
                  <a:pt x="373380" y="0"/>
                </a:cubicBezTo>
                <a:lnTo>
                  <a:pt x="990600" y="0"/>
                </a:lnTo>
                <a:cubicBezTo>
                  <a:pt x="1024413" y="230981"/>
                  <a:pt x="1191577" y="345281"/>
                  <a:pt x="1356360" y="342900"/>
                </a:cubicBezTo>
                <a:lnTo>
                  <a:pt x="1356360" y="137922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连接符 14"/>
          <p:cNvCxnSpPr/>
          <p:nvPr/>
        </p:nvCxnSpPr>
        <p:spPr>
          <a:xfrm>
            <a:off x="4174020" y="3791401"/>
            <a:ext cx="386079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5"/>
          <p:cNvCxnSpPr/>
          <p:nvPr/>
        </p:nvCxnSpPr>
        <p:spPr>
          <a:xfrm>
            <a:off x="5717503" y="3471546"/>
            <a:ext cx="386079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6"/>
          <p:cNvCxnSpPr/>
          <p:nvPr/>
        </p:nvCxnSpPr>
        <p:spPr>
          <a:xfrm>
            <a:off x="7313315" y="3791401"/>
            <a:ext cx="386079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椭圆 16"/>
          <p:cNvSpPr>
            <a:spLocks noChangeAspect="1"/>
          </p:cNvSpPr>
          <p:nvPr/>
        </p:nvSpPr>
        <p:spPr>
          <a:xfrm>
            <a:off x="4886943" y="5445059"/>
            <a:ext cx="514772" cy="5147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319593" y="1355247"/>
            <a:ext cx="514772" cy="5147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6452198" y="1355247"/>
            <a:ext cx="514772" cy="5147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4883081" y="3385769"/>
            <a:ext cx="514772" cy="5147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3319593" y="3358529"/>
            <a:ext cx="514772" cy="5147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6459008" y="3385769"/>
            <a:ext cx="514772" cy="5147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057090" y="3353989"/>
            <a:ext cx="514772" cy="5147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8059323" y="5445059"/>
            <a:ext cx="514772" cy="5147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05596" y="2141602"/>
            <a:ext cx="26534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我们通过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技术联合多家教育机构，共同研发了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k12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教育类产品和各种培训类产品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36168" y="2099943"/>
            <a:ext cx="2922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我们为一些知名品牌定制开发线上传播的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H5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和提供线下的互动体验服务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31898" y="4531884"/>
            <a:ext cx="264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我们帮国内外一些知名景点拍摄并制作了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全景视频，让更多人通过沉浸式预体验，对其产生更美好的向往与憧憬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411528" y="4541329"/>
            <a:ext cx="261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我们会与一些优秀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IP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合作，为其定制开发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VR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版 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demo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Business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82425" y="4064166"/>
            <a:ext cx="829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VR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加号 3"/>
          <p:cNvSpPr/>
          <p:nvPr/>
        </p:nvSpPr>
        <p:spPr>
          <a:xfrm>
            <a:off x="3103009" y="4117852"/>
            <a:ext cx="396000" cy="396000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77270" y="4077084"/>
            <a:ext cx="1765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Tourism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3642214" y="1643844"/>
            <a:ext cx="2677776" cy="474583"/>
            <a:chOff x="2203457" y="4064166"/>
            <a:chExt cx="2677776" cy="474583"/>
          </a:xfrm>
        </p:grpSpPr>
        <p:sp>
          <p:nvSpPr>
            <p:cNvPr id="41" name="矩形 40"/>
            <p:cNvSpPr/>
            <p:nvPr/>
          </p:nvSpPr>
          <p:spPr>
            <a:xfrm>
              <a:off x="2203457" y="4064166"/>
              <a:ext cx="8296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VR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加号 41"/>
            <p:cNvSpPr/>
            <p:nvPr/>
          </p:nvSpPr>
          <p:spPr>
            <a:xfrm>
              <a:off x="2824041" y="4117852"/>
              <a:ext cx="396000" cy="396000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115278" y="4077084"/>
              <a:ext cx="17659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Education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6848968" y="1656458"/>
            <a:ext cx="2677776" cy="474583"/>
            <a:chOff x="2203457" y="4064166"/>
            <a:chExt cx="2677776" cy="474583"/>
          </a:xfrm>
        </p:grpSpPr>
        <p:sp>
          <p:nvSpPr>
            <p:cNvPr id="45" name="矩形 44"/>
            <p:cNvSpPr/>
            <p:nvPr/>
          </p:nvSpPr>
          <p:spPr>
            <a:xfrm>
              <a:off x="2203457" y="4064166"/>
              <a:ext cx="8296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VR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加号 45"/>
            <p:cNvSpPr/>
            <p:nvPr/>
          </p:nvSpPr>
          <p:spPr>
            <a:xfrm>
              <a:off x="2824041" y="4117852"/>
              <a:ext cx="396000" cy="396000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15278" y="4077084"/>
              <a:ext cx="17659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Marketing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5093858" y="4089221"/>
            <a:ext cx="3266798" cy="921122"/>
            <a:chOff x="2393387" y="4064166"/>
            <a:chExt cx="2487846" cy="843915"/>
          </a:xfrm>
        </p:grpSpPr>
        <p:sp>
          <p:nvSpPr>
            <p:cNvPr id="49" name="矩形 48"/>
            <p:cNvSpPr/>
            <p:nvPr/>
          </p:nvSpPr>
          <p:spPr>
            <a:xfrm>
              <a:off x="2393387" y="4064166"/>
              <a:ext cx="6396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VR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加号 49"/>
            <p:cNvSpPr/>
            <p:nvPr/>
          </p:nvSpPr>
          <p:spPr>
            <a:xfrm>
              <a:off x="2871391" y="4108955"/>
              <a:ext cx="338306" cy="396000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115278" y="4077084"/>
              <a:ext cx="176595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Entertainment</a:t>
              </a: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0756503" y="5271504"/>
            <a:ext cx="950400" cy="125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05208" y="2862628"/>
            <a:ext cx="5622650" cy="343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空心弧 4"/>
          <p:cNvSpPr>
            <a:spLocks noChangeAspect="1"/>
          </p:cNvSpPr>
          <p:nvPr/>
        </p:nvSpPr>
        <p:spPr>
          <a:xfrm rot="5400000">
            <a:off x="8499783" y="2856931"/>
            <a:ext cx="1411061" cy="1422430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26713" y="3930341"/>
            <a:ext cx="4301140" cy="343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空心弧 6"/>
          <p:cNvSpPr>
            <a:spLocks noChangeAspect="1"/>
          </p:cNvSpPr>
          <p:nvPr/>
        </p:nvSpPr>
        <p:spPr>
          <a:xfrm rot="16200000" flipH="1">
            <a:off x="4234319" y="3924647"/>
            <a:ext cx="1411061" cy="1422430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26715" y="4998057"/>
            <a:ext cx="3857878" cy="343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24"/>
          <p:cNvSpPr/>
          <p:nvPr/>
        </p:nvSpPr>
        <p:spPr>
          <a:xfrm>
            <a:off x="5093210" y="2345798"/>
            <a:ext cx="517830" cy="750240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45091" y="1387911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Requirements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38991" y="1745496"/>
            <a:ext cx="323454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无论需求是否明确，就算只有一个想法，我们都乐意与您共同去畅想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椭圆 24"/>
          <p:cNvSpPr/>
          <p:nvPr/>
        </p:nvSpPr>
        <p:spPr>
          <a:xfrm>
            <a:off x="8687515" y="2345798"/>
            <a:ext cx="517830" cy="750240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84593" y="1655571"/>
            <a:ext cx="2363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Brain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Storming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84592" y="1984356"/>
            <a:ext cx="308710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疯狂去想去碰撞，</a:t>
            </a: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只为共同尖叫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椭圆 24"/>
          <p:cNvSpPr/>
          <p:nvPr/>
        </p:nvSpPr>
        <p:spPr>
          <a:xfrm>
            <a:off x="6114058" y="3383787"/>
            <a:ext cx="517830" cy="750240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32111" y="3203702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Collection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32111" y="3532487"/>
            <a:ext cx="3184418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实体采样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or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虚拟建模，我们都很擅长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24"/>
          <p:cNvSpPr/>
          <p:nvPr/>
        </p:nvSpPr>
        <p:spPr>
          <a:xfrm>
            <a:off x="7332903" y="4457913"/>
            <a:ext cx="517830" cy="750240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5367788" y="4224315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Adaptation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4739854" y="4553100"/>
            <a:ext cx="249575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经过测试后，输出完美适配指定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VR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硬件的应用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4"/>
          <p:cNvSpPr/>
          <p:nvPr/>
        </p:nvSpPr>
        <p:spPr>
          <a:xfrm flipH="1">
            <a:off x="4174352" y="3822207"/>
            <a:ext cx="517830" cy="750240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294181" y="4336595"/>
            <a:ext cx="289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Edition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&amp;</a:t>
            </a:r>
            <a:r>
              <a:rPr kumimoji="1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Synthesis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 flipH="1">
            <a:off x="1385601" y="4665380"/>
            <a:ext cx="280232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后期特效、场景合成、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UI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设计、眼球追踪、语音识别、应用生成，每个环节我们都有专人负责，并统一由产品经理进行全程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QC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把控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311520" y="2345807"/>
            <a:ext cx="1366501" cy="13665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714294" y="4462798"/>
            <a:ext cx="1366501" cy="13665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err="1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Ress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</a:t>
            </a: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Roll</a:t>
            </a:r>
            <a:endParaRPr lang="en-US" altLang="zh-CN" sz="3200" kern="0" dirty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6307463" y="5368610"/>
            <a:ext cx="2242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Maintenance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054630" y="5697395"/>
            <a:ext cx="272996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在产品未下线</a:t>
            </a: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or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迭代前，我们都会时时维护，确保用户使用顺畅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0" y="1536244"/>
            <a:ext cx="12192000" cy="3416304"/>
          </a:xfrm>
          <a:solidFill>
            <a:schemeClr val="accent2">
              <a:alpha val="28000"/>
            </a:schemeClr>
          </a:solidFill>
        </p:spPr>
        <p:txBody>
          <a:bodyPr/>
          <a:lstStyle/>
          <a:p>
            <a:pPr algn="ctr"/>
            <a:r>
              <a:rPr kumimoji="1" lang="en-US" altLang="zh-CN" sz="7200" dirty="0" smtClean="0">
                <a:solidFill>
                  <a:schemeClr val="bg1"/>
                </a:solidFill>
              </a:rPr>
              <a:t>One</a:t>
            </a:r>
            <a:r>
              <a:rPr lang="en-US" altLang="zh-CN" sz="7200" dirty="0" smtClean="0">
                <a:solidFill>
                  <a:schemeClr val="bg1"/>
                </a:solidFill>
              </a:rPr>
              <a:t>-stop</a:t>
            </a:r>
            <a:r>
              <a:rPr lang="zh-CN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CN" sz="7200" dirty="0" smtClean="0">
                <a:solidFill>
                  <a:schemeClr val="bg1"/>
                </a:solidFill>
              </a:rPr>
              <a:t>VR</a:t>
            </a:r>
            <a:r>
              <a:rPr lang="zh-CN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CN" sz="7200" dirty="0" smtClean="0">
                <a:solidFill>
                  <a:schemeClr val="bg1"/>
                </a:solidFill>
              </a:rPr>
              <a:t>Producer</a:t>
            </a:r>
            <a:endParaRPr lang="zh-CN" altLang="en-US" sz="72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7200" dirty="0" smtClean="0">
                <a:solidFill>
                  <a:schemeClr val="bg1"/>
                </a:solidFill>
              </a:rPr>
              <a:t>&amp;</a:t>
            </a:r>
            <a:endParaRPr kumimoji="1" lang="zh-CN" altLang="en-US" sz="72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7200" dirty="0" smtClean="0">
                <a:solidFill>
                  <a:schemeClr val="bg1"/>
                </a:solidFill>
              </a:rPr>
              <a:t>VR</a:t>
            </a:r>
            <a:r>
              <a:rPr kumimoji="1" lang="zh-CN" altLang="en-US" sz="72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7200" dirty="0" smtClean="0">
                <a:solidFill>
                  <a:schemeClr val="bg1"/>
                </a:solidFill>
              </a:rPr>
              <a:t>Technique</a:t>
            </a:r>
            <a:r>
              <a:rPr kumimoji="1" lang="zh-CN" altLang="en-US" sz="72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7200" dirty="0" smtClean="0">
                <a:solidFill>
                  <a:schemeClr val="bg1"/>
                </a:solidFill>
              </a:rPr>
              <a:t>Supplier</a:t>
            </a:r>
            <a:endParaRPr kumimoji="1"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45" y="2265144"/>
            <a:ext cx="3556000" cy="355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189226" y="0"/>
            <a:ext cx="8002774" cy="685800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Show1-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喜力新发现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1845" y="447663"/>
            <a:ext cx="4000500" cy="634004"/>
          </a:xfrm>
        </p:spPr>
        <p:txBody>
          <a:bodyPr/>
          <a:lstStyle/>
          <a:p>
            <a:pPr lvl="0" defTabSz="456565">
              <a:lnSpc>
                <a:spcPct val="110000"/>
              </a:lnSpc>
              <a:defRPr/>
            </a:pPr>
            <a:r>
              <a:rPr lang="en-US" altLang="zh-CN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Show2-</a:t>
            </a:r>
            <a:r>
              <a:rPr lang="zh-CN" altLang="en-US" sz="3200" kern="0" dirty="0" smtClean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迪拜机场</a:t>
            </a:r>
            <a:endParaRPr lang="zh-CN" altLang="en-US" sz="3200" kern="0" dirty="0" smtClean="0">
              <a:latin typeface="+mn-lt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45" y="2255434"/>
            <a:ext cx="3556000" cy="355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54" y="0"/>
            <a:ext cx="7958746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自定义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1317</Words>
  <Application>WPS 演示</Application>
  <PresentationFormat>宽屏</PresentationFormat>
  <Paragraphs>131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Century Gothic</vt:lpstr>
      <vt:lpstr>Segoe UI Light</vt:lpstr>
      <vt:lpstr>Segoe UI Light</vt:lpstr>
      <vt:lpstr>Calibri</vt:lpstr>
      <vt:lpstr>Arial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146</cp:revision>
  <dcterms:created xsi:type="dcterms:W3CDTF">2015-08-18T02:51:00Z</dcterms:created>
  <dcterms:modified xsi:type="dcterms:W3CDTF">2016-10-12T02:42:12Z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